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EFFC-1674-4382-84ED-E9CFE0CA0645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9E6C-CDA7-47CE-9B86-7E22A6F4C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5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9E6C-CDA7-47CE-9B86-7E22A6F4C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5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9E6C-CDA7-47CE-9B86-7E22A6F4C0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1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1DAF-C015-4A55-A465-2003959FE7FC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2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473-FB65-420B-A72D-32E0CB080220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7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34DC-6C15-4A06-AA2F-4B7DE0F79311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3991-8EBF-46BE-AB02-3CE23480F79B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6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9B6E-8DAA-4DC6-AAB3-1AA941DCBB2D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977C-6CF2-47EE-BE0A-5C72BE377A89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7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7B2F-A684-4432-A5BF-92506C845DE6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5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EB81-7782-4D99-A03E-FA1F036A67FD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F84E-05BB-45A2-AD05-2FCCA55B5B61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CBBF-3F81-43F5-A83F-0C42E5D96896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4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825F-DFF3-4E4D-803C-CCC341B67CDC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B333-21B1-4348-91F8-670D468F3BBB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1/4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4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10" Type="http://schemas.openxmlformats.org/officeDocument/2006/relationships/image" Target="../media/image8.png"/><Relationship Id="rId4" Type="http://schemas.openxmlformats.org/officeDocument/2006/relationships/image" Target="../media/image13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9" y="0"/>
            <a:ext cx="1723810" cy="4761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" y="67171"/>
            <a:ext cx="1649751" cy="8576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98146" y="191492"/>
            <a:ext cx="8121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REGLEMENTATION SOLAS</a:t>
            </a:r>
            <a:endParaRPr lang="fr-FR" sz="6000" dirty="0"/>
          </a:p>
        </p:txBody>
      </p:sp>
      <p:pic>
        <p:nvPicPr>
          <p:cNvPr id="10" name="Picture 2" descr="Petir porte conteneur, en mer, de prof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42" y="1489530"/>
            <a:ext cx="7469066" cy="24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817328" y="924780"/>
            <a:ext cx="8483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SOLUTIONS DE PESAGE PROPOSEES PAR EXA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835932" y="3957664"/>
            <a:ext cx="8065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 réglementation SOLAS d’International Maritime Organisation (IMO) exige que le poids du </a:t>
            </a:r>
            <a:r>
              <a:rPr lang="fr-FR" sz="1400" dirty="0" smtClean="0"/>
              <a:t>conteneur </a:t>
            </a:r>
            <a:r>
              <a:rPr lang="fr-FR" sz="1400" dirty="0" smtClean="0"/>
              <a:t>soit vérifié avant chargement sur un navire .</a:t>
            </a:r>
          </a:p>
          <a:p>
            <a:r>
              <a:rPr lang="fr-FR" sz="1400" dirty="0"/>
              <a:t>La responsabilité d’établir et de déclarer au transporteur maritime la </a:t>
            </a:r>
            <a:r>
              <a:rPr lang="fr-FR" sz="1400" b="1" dirty="0"/>
              <a:t>Masse Brute </a:t>
            </a:r>
            <a:r>
              <a:rPr lang="fr-FR" sz="1400" b="1" dirty="0" smtClean="0"/>
              <a:t>Vérifiée (MBV*) </a:t>
            </a:r>
            <a:r>
              <a:rPr lang="fr-FR" sz="1400" dirty="0"/>
              <a:t>incombe au chargeur</a:t>
            </a:r>
            <a:r>
              <a:rPr lang="fr-FR" sz="1400" dirty="0" smtClean="0"/>
              <a:t>. Deux méthodes sont possibles: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Méthode </a:t>
            </a:r>
            <a:r>
              <a:rPr lang="fr-FR" sz="1400" dirty="0"/>
              <a:t>1 : le chargeur obtient la masse brute vérifiée du conteneur empoté à l’aide d’un instrument de pesage approprié. Dans le cas particulier d’une marchandise en vrac, il est recommandé au chargeur d’adopter cette méthode.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Méthode 2 : Le chargeur pèse l’ensemble des éléments empotés (marchandises, palettes, matériaux d’emballage, de protection et d’arrimage) et ajoute la tare du conteneur. Le total obtenu est le poids à indiquer.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/>
          </a:p>
          <a:p>
            <a:r>
              <a:rPr lang="en-US" sz="1400" dirty="0" smtClean="0"/>
              <a:t>* VGM (Verified Gross Mass</a:t>
            </a:r>
            <a:r>
              <a:rPr lang="fr-FR" sz="1400" dirty="0" smtClean="0"/>
              <a:t>)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8077200" y="6477208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1/4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" y="67171"/>
            <a:ext cx="1649751" cy="8576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9" y="0"/>
            <a:ext cx="1723810" cy="4761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41343" y="67171"/>
            <a:ext cx="95796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sz="3600" dirty="0" smtClean="0"/>
              <a:t>Méthode 1:</a:t>
            </a:r>
          </a:p>
          <a:p>
            <a:pPr algn="ctr"/>
            <a:r>
              <a:rPr lang="fr-FR" sz="3600" dirty="0" smtClean="0"/>
              <a:t>PESAGE </a:t>
            </a:r>
            <a:r>
              <a:rPr lang="fr-FR" sz="3600" dirty="0" smtClean="0"/>
              <a:t>DE CONTENEURS</a:t>
            </a:r>
            <a:endParaRPr lang="fr-FR" sz="3600" dirty="0" smtClean="0"/>
          </a:p>
          <a:p>
            <a:endParaRPr lang="fr-FR" dirty="0"/>
          </a:p>
          <a:p>
            <a:pPr algn="ctr"/>
            <a:r>
              <a:rPr lang="fr-FR" sz="3200" dirty="0" smtClean="0"/>
              <a:t>EXA</a:t>
            </a:r>
          </a:p>
          <a:p>
            <a:pPr algn="ctr"/>
            <a:r>
              <a:rPr lang="fr-FR" sz="2800" dirty="0" smtClean="0"/>
              <a:t> </a:t>
            </a:r>
            <a:r>
              <a:rPr lang="fr-FR" sz="2800" dirty="0" smtClean="0"/>
              <a:t>vous </a:t>
            </a:r>
            <a:r>
              <a:rPr lang="fr-FR" sz="2800" dirty="0" smtClean="0"/>
              <a:t>propose des plates-formes haute </a:t>
            </a:r>
            <a:r>
              <a:rPr lang="fr-FR" sz="2800" dirty="0" smtClean="0"/>
              <a:t>résistance, </a:t>
            </a:r>
            <a:r>
              <a:rPr lang="fr-FR" sz="2800" dirty="0" smtClean="0"/>
              <a:t>homologuées, fabriquées pour le pesage de </a:t>
            </a:r>
            <a:r>
              <a:rPr lang="fr-FR" sz="2800" dirty="0" smtClean="0"/>
              <a:t>conteneurs.</a:t>
            </a:r>
            <a:endParaRPr lang="fr-FR" sz="2800" dirty="0" smtClean="0"/>
          </a:p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934">
            <a:off x="553452" y="3469407"/>
            <a:ext cx="8624008" cy="30406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22" y="910606"/>
            <a:ext cx="2155631" cy="1637177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77200" y="6486382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2/4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622212" y="6505454"/>
            <a:ext cx="817941" cy="346053"/>
            <a:chOff x="4074921" y="6093023"/>
            <a:chExt cx="985506" cy="42363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5" b="5678"/>
            <a:stretch/>
          </p:blipFill>
          <p:spPr>
            <a:xfrm>
              <a:off x="4074921" y="6093024"/>
              <a:ext cx="447142" cy="41052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063" y="6093023"/>
              <a:ext cx="538364" cy="423631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9209905" y="3575223"/>
            <a:ext cx="1919414" cy="28007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b="1" dirty="0">
                <a:ea typeface="Times New Roman" panose="02020603050405020304" pitchFamily="18" charset="0"/>
                <a:cs typeface="Courier New" panose="02070309020205020404" pitchFamily="49" charset="0"/>
              </a:rPr>
              <a:t>EXA PESAGE ELECTRONIQUE</a:t>
            </a:r>
            <a:endParaRPr lang="fr-FR" altLang="fr-FR" sz="8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800" b="1" dirty="0">
                <a:ea typeface="Times New Roman" panose="02020603050405020304" pitchFamily="18" charset="0"/>
                <a:cs typeface="Courier New" panose="02070309020205020404" pitchFamily="49" charset="0"/>
              </a:rPr>
              <a:t>4 RUE REMORA</a:t>
            </a:r>
            <a:endParaRPr lang="fr-FR" altLang="fr-FR" sz="8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800" b="1" dirty="0">
                <a:ea typeface="Times New Roman" panose="02020603050405020304" pitchFamily="18" charset="0"/>
                <a:cs typeface="Courier New" panose="02070309020205020404" pitchFamily="49" charset="0"/>
              </a:rPr>
              <a:t>33170 GRADIGNAN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800" dirty="0">
                <a:ea typeface="Times New Roman" panose="02020603050405020304" pitchFamily="18" charset="0"/>
                <a:cs typeface="Courier New" panose="02070309020205020404" pitchFamily="49" charset="0"/>
              </a:rPr>
              <a:t>Date: </a:t>
            </a:r>
            <a:r>
              <a:rPr lang="es-ES_tradnl" altLang="fr-FR" sz="80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30/08/16 </a:t>
            </a:r>
            <a:r>
              <a:rPr lang="fr-FR" altLang="fr-FR" sz="800" dirty="0">
                <a:ea typeface="Times New Roman" panose="02020603050405020304" pitchFamily="18" charset="0"/>
                <a:cs typeface="Courier New" panose="02070309020205020404" pitchFamily="49" charset="0"/>
              </a:rPr>
              <a:t>Heure:13:22 </a:t>
            </a:r>
            <a:endParaRPr lang="fr-FR" altLang="fr-FR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 err="1">
                <a:ea typeface="Times New Roman" panose="02020603050405020304" pitchFamily="18" charset="0"/>
                <a:cs typeface="Courier New" panose="02070309020205020404" pitchFamily="49" charset="0"/>
              </a:rPr>
              <a:t>Num.Tck</a:t>
            </a:r>
            <a:r>
              <a:rPr lang="fr-FR" altLang="fr-FR" sz="800" dirty="0">
                <a:ea typeface="Times New Roman" panose="02020603050405020304" pitchFamily="18" charset="0"/>
                <a:cs typeface="Courier New" panose="02070309020205020404" pitchFamily="49" charset="0"/>
              </a:rPr>
              <a:t>.: </a:t>
            </a:r>
            <a:r>
              <a:rPr lang="fr-FR" altLang="fr-FR" sz="80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9    </a:t>
            </a:r>
            <a:r>
              <a:rPr lang="fr-FR" altLang="fr-FR" sz="800" dirty="0">
                <a:ea typeface="Times New Roman" panose="02020603050405020304" pitchFamily="18" charset="0"/>
                <a:cs typeface="Courier New" panose="02070309020205020404" pitchFamily="49" charset="0"/>
              </a:rPr>
              <a:t>DSD N°: </a:t>
            </a:r>
            <a:r>
              <a:rPr lang="fr-FR" altLang="fr-FR" sz="80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112</a:t>
            </a:r>
            <a:endParaRPr lang="fr-FR" altLang="fr-FR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 smtClean="0"/>
              <a:t>Conteneur </a:t>
            </a:r>
            <a:r>
              <a:rPr lang="fr-FR" altLang="fr-FR" sz="800" dirty="0" smtClean="0"/>
              <a:t>N° : ABCU 01234 5</a:t>
            </a:r>
            <a:endParaRPr lang="fr-FR" altLang="fr-FR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 smtClean="0"/>
              <a:t>Poids Max:  30480 kg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b="1" dirty="0">
                <a:ea typeface="Times New Roman" panose="02020603050405020304" pitchFamily="18" charset="0"/>
                <a:cs typeface="Courier New" panose="02070309020205020404" pitchFamily="49" charset="0"/>
              </a:rPr>
              <a:t>P. </a:t>
            </a:r>
            <a:r>
              <a:rPr lang="fr-FR" altLang="fr-FR" sz="800" b="1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Brut.   </a:t>
            </a:r>
            <a:r>
              <a:rPr lang="fr-FR" altLang="fr-FR" sz="800" b="1" dirty="0">
                <a:ea typeface="Times New Roman" panose="02020603050405020304" pitchFamily="18" charset="0"/>
                <a:cs typeface="Courier New" panose="02070309020205020404" pitchFamily="49" charset="0"/>
              </a:rPr>
              <a:t>:   </a:t>
            </a:r>
            <a:r>
              <a:rPr lang="fr-FR" altLang="fr-FR" sz="800" b="1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30480 </a:t>
            </a:r>
            <a:r>
              <a:rPr lang="fr-FR" altLang="fr-FR" sz="800" b="1" dirty="0">
                <a:ea typeface="Times New Roman" panose="02020603050405020304" pitchFamily="18" charset="0"/>
                <a:cs typeface="Courier New" panose="02070309020205020404" pitchFamily="49" charset="0"/>
              </a:rPr>
              <a:t>kg </a:t>
            </a:r>
            <a:endParaRPr lang="fr-FR" altLang="fr-FR" sz="800" b="1" dirty="0" smtClean="0"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b="1" dirty="0" err="1" smtClean="0">
                <a:ea typeface="Times New Roman" panose="02020603050405020304" pitchFamily="18" charset="0"/>
                <a:cs typeface="Courier New" panose="02070309020205020404" pitchFamily="49" charset="0"/>
              </a:rPr>
              <a:t>P.Tare</a:t>
            </a:r>
            <a:r>
              <a:rPr lang="fr-FR" altLang="fr-FR" sz="800" b="1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 :          2260 kg</a:t>
            </a:r>
            <a:endParaRPr lang="fr-FR" altLang="fr-FR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b="1" dirty="0">
                <a:ea typeface="Times New Roman" panose="02020603050405020304" pitchFamily="18" charset="0"/>
                <a:cs typeface="Courier New" panose="02070309020205020404" pitchFamily="49" charset="0"/>
              </a:rPr>
              <a:t>P.  Net  : </a:t>
            </a:r>
            <a:r>
              <a:rPr lang="fr-FR" altLang="fr-FR" sz="800" b="1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     28220 kg        </a:t>
            </a:r>
            <a:endParaRPr lang="fr-FR" altLang="fr-FR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b="1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Nom et Signature</a:t>
            </a:r>
            <a:endParaRPr lang="fr-FR" altLang="fr-FR" sz="800" b="1" dirty="0"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8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524" y="167062"/>
            <a:ext cx="11204432" cy="158805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Pont </a:t>
            </a:r>
            <a:r>
              <a:rPr lang="fr-FR" dirty="0" smtClean="0"/>
              <a:t>bascule: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olutions  </a:t>
            </a:r>
            <a:r>
              <a:rPr lang="fr-FR" dirty="0" smtClean="0"/>
              <a:t>pour la pesée de </a:t>
            </a:r>
            <a:r>
              <a:rPr lang="fr-FR" dirty="0" smtClean="0"/>
              <a:t>conteneurs </a:t>
            </a:r>
            <a:r>
              <a:rPr lang="fr-FR" dirty="0" smtClean="0"/>
              <a:t>sur remorque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1926" y="1854551"/>
            <a:ext cx="9269627" cy="563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Pont bascule métallique ou </a:t>
            </a:r>
            <a:r>
              <a:rPr lang="fr-FR" dirty="0" smtClean="0"/>
              <a:t>béton, </a:t>
            </a:r>
            <a:r>
              <a:rPr lang="fr-FR" dirty="0"/>
              <a:t>EXA </a:t>
            </a:r>
            <a:r>
              <a:rPr lang="fr-FR" dirty="0" smtClean="0"/>
              <a:t>s’adapte </a:t>
            </a:r>
            <a:r>
              <a:rPr lang="fr-FR" dirty="0"/>
              <a:t>à vos besoins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97" y="2684884"/>
            <a:ext cx="4932000" cy="369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4" y="2684884"/>
            <a:ext cx="5102678" cy="364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" y="67171"/>
            <a:ext cx="1649751" cy="8576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9" y="0"/>
            <a:ext cx="1723810" cy="476190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622212" y="6492875"/>
            <a:ext cx="817941" cy="346053"/>
            <a:chOff x="4074921" y="6093023"/>
            <a:chExt cx="985506" cy="42363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5" b="5678"/>
            <a:stretch/>
          </p:blipFill>
          <p:spPr>
            <a:xfrm>
              <a:off x="4074921" y="6093024"/>
              <a:ext cx="447142" cy="41052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063" y="6093023"/>
              <a:ext cx="538364" cy="423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7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6322" y="152316"/>
            <a:ext cx="6895322" cy="1345455"/>
          </a:xfrm>
        </p:spPr>
        <p:txBody>
          <a:bodyPr/>
          <a:lstStyle/>
          <a:p>
            <a:pPr algn="ctr"/>
            <a:r>
              <a:rPr lang="fr-FR" dirty="0" smtClean="0"/>
              <a:t>Méthode 2</a:t>
            </a:r>
            <a:br>
              <a:rPr lang="fr-FR" dirty="0" smtClean="0"/>
            </a:br>
            <a:r>
              <a:rPr lang="fr-FR" dirty="0" smtClean="0"/>
              <a:t>Pesage de </a:t>
            </a:r>
            <a:r>
              <a:rPr lang="fr-FR" dirty="0" smtClean="0"/>
              <a:t>palettes ou colis</a:t>
            </a:r>
            <a:endParaRPr lang="fr-FR" dirty="0"/>
          </a:p>
        </p:txBody>
      </p:sp>
      <p:pic>
        <p:nvPicPr>
          <p:cNvPr id="2052" name="Image 2" descr="tl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4" y="4225842"/>
            <a:ext cx="3070825" cy="22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02492" y="4618652"/>
            <a:ext cx="4442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Un </a:t>
            </a:r>
            <a:r>
              <a:rPr lang="fr-FR" dirty="0" smtClean="0"/>
              <a:t>logiciel </a:t>
            </a:r>
            <a:r>
              <a:rPr lang="fr-FR" dirty="0"/>
              <a:t>spécifique SOLAS équipe nos indicateurs (OrionPlus et CyberPlus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Permet de </a:t>
            </a:r>
            <a:r>
              <a:rPr lang="fr-FR" dirty="0" smtClean="0"/>
              <a:t>peser les </a:t>
            </a:r>
            <a:r>
              <a:rPr lang="fr-FR" dirty="0" smtClean="0"/>
              <a:t>palettes </a:t>
            </a:r>
            <a:r>
              <a:rPr lang="fr-FR" dirty="0"/>
              <a:t>ou </a:t>
            </a:r>
            <a:r>
              <a:rPr lang="fr-FR" dirty="0" smtClean="0"/>
              <a:t>colis pour la préparation.</a:t>
            </a:r>
            <a:endParaRPr lang="fr-FR" dirty="0"/>
          </a:p>
          <a:p>
            <a:pPr algn="just"/>
            <a:r>
              <a:rPr lang="fr-FR" dirty="0" smtClean="0"/>
              <a:t>Permet d’identifier le conteneur ou une zone de stockage et de totaliser le poids chargé.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23" y="4618653"/>
            <a:ext cx="3827373" cy="18742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55" y="1497771"/>
            <a:ext cx="1663421" cy="13573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" y="67171"/>
            <a:ext cx="1649751" cy="8576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9" y="0"/>
            <a:ext cx="1723810" cy="4761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" y="1567543"/>
            <a:ext cx="1867379" cy="1418253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4/4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615010" y="6511947"/>
            <a:ext cx="817941" cy="346053"/>
            <a:chOff x="4074921" y="6093023"/>
            <a:chExt cx="985506" cy="42363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5" b="5678"/>
            <a:stretch/>
          </p:blipFill>
          <p:spPr>
            <a:xfrm>
              <a:off x="4074921" y="6093024"/>
              <a:ext cx="447142" cy="41052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063" y="6093023"/>
              <a:ext cx="538364" cy="423631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1893175" y="1473921"/>
            <a:ext cx="8261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u="sng" dirty="0"/>
              <a:t>Arrêté du 28 Avril </a:t>
            </a:r>
            <a:r>
              <a:rPr lang="fr-FR" sz="1200" i="1" u="sng" dirty="0" smtClean="0"/>
              <a:t>2016</a:t>
            </a:r>
          </a:p>
          <a:p>
            <a:r>
              <a:rPr lang="fr-FR" sz="1200" dirty="0" smtClean="0"/>
              <a:t>  Méthode 2 : Le chargeur obtient la masse brute vérifiée du conteneur en suivant la procédure en cinq étapes ci-après décrite</a:t>
            </a:r>
          </a:p>
          <a:p>
            <a:r>
              <a:rPr lang="fr-FR" sz="1200" dirty="0" smtClean="0"/>
              <a:t> </a:t>
            </a:r>
          </a:p>
          <a:p>
            <a:r>
              <a:rPr lang="fr-FR" sz="1200" dirty="0" smtClean="0"/>
              <a:t>Etape 1 : le chargeur obtient la masse de chacune des marchandises renfermées dans le conteneur, soit à l’aide d’un instrument de pesage approprié, soit en les obtenant auprès des fabricants, soit en les récupérant à partir de sa base de données.</a:t>
            </a:r>
          </a:p>
          <a:p>
            <a:r>
              <a:rPr lang="fr-FR" sz="1200" dirty="0" smtClean="0"/>
              <a:t> Etape 2 : le chargeur obtient les masses des emballages des marchandises, soit à l’aide d’un instrument de pesage approprié, soit en les obtenant auprès des fabricants, soit en les récupérant de sa base de données ou de celle du professionnel chargé de l’empotage.</a:t>
            </a:r>
          </a:p>
          <a:p>
            <a:r>
              <a:rPr lang="fr-FR" sz="1200" dirty="0" smtClean="0"/>
              <a:t> Etape 3 : le chargeur obtient les masses des palettes, des matériaux de fixation et de fardage et de tout autre matériau d’assujettissement à charger dans le conteneur, soit à l’aide d’un instrument de pesage approprié, soit en les obtenant auprès des fabricants, soit les récupérant de sa base de données ou de celle du professionnel chargé de l’empotage.</a:t>
            </a:r>
          </a:p>
          <a:p>
            <a:r>
              <a:rPr lang="fr-FR" sz="1200" dirty="0" smtClean="0"/>
              <a:t> Etape 4 : le chargeur utilise la tare du conteneur indiquée sur ce dernier.</a:t>
            </a:r>
          </a:p>
          <a:p>
            <a:r>
              <a:rPr lang="fr-FR" sz="1200" dirty="0" smtClean="0"/>
              <a:t> Etape 5 : le chargeur additionne toutes les masses obtenues aux étapes 1 à 4.</a:t>
            </a:r>
          </a:p>
          <a:p>
            <a:r>
              <a:rPr lang="fr-FR" sz="1200" dirty="0"/>
              <a:t> </a:t>
            </a:r>
          </a:p>
          <a:p>
            <a:r>
              <a:rPr lang="fr-FR" sz="1200" b="1" i="1" dirty="0"/>
              <a:t>La masse brute vérifiée </a:t>
            </a:r>
            <a:r>
              <a:rPr lang="fr-FR" sz="1200" dirty="0"/>
              <a:t>du conteneur obtenue par la méthode 2 est le résultat de </a:t>
            </a:r>
            <a:r>
              <a:rPr lang="fr-FR" sz="1200" dirty="0" smtClean="0"/>
              <a:t>l’addition décrite à l’étape 5.</a:t>
            </a:r>
            <a:r>
              <a:rPr lang="fr-FR" sz="1200" dirty="0"/>
              <a:t> </a:t>
            </a:r>
            <a:endParaRPr lang="fr-FR" sz="1200" dirty="0" smtClean="0"/>
          </a:p>
          <a:p>
            <a:endParaRPr lang="fr-FR" sz="1200" dirty="0" smtClean="0"/>
          </a:p>
          <a:p>
            <a:pPr algn="ctr"/>
            <a:r>
              <a:rPr lang="fr-FR" sz="1200" dirty="0" smtClean="0"/>
              <a:t>La marge d’erreur entre la masse exacte du conteneur et la masse déclarée ne doit pas excéder 5%.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91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304</Words>
  <Application>Microsoft Office PowerPoint</Application>
  <PresentationFormat>Grand écran</PresentationFormat>
  <Paragraphs>54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Pont bascule:  Solutions  pour la pesée de conteneurs sur remorque</vt:lpstr>
      <vt:lpstr>Méthode 2 Pesage de palettes ou colis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PSI-AB</dc:title>
  <dc:creator>Christophe</dc:creator>
  <cp:lastModifiedBy>Christophe</cp:lastModifiedBy>
  <cp:revision>116</cp:revision>
  <dcterms:created xsi:type="dcterms:W3CDTF">2016-08-09T12:21:06Z</dcterms:created>
  <dcterms:modified xsi:type="dcterms:W3CDTF">2016-09-09T09:00:42Z</dcterms:modified>
</cp:coreProperties>
</file>